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Aileron Ultra-Bold" charset="1" panose="00000A00000000000000"/>
      <p:regular r:id="rId7"/>
    </p:embeddedFont>
    <p:embeddedFont>
      <p:font typeface="IBM Plex Sans Bold" charset="1" panose="020B0803050203000203"/>
      <p:regular r:id="rId8"/>
    </p:embeddedFont>
    <p:embeddedFont>
      <p:font typeface="Aileron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2498668" y="2098675"/>
            <a:ext cx="3632844" cy="933464"/>
          </a:xfrm>
          <a:prstGeom prst="rect">
            <a:avLst/>
          </a:prstGeom>
          <a:solidFill>
            <a:srgbClr val="C71110"/>
          </a:solidFill>
        </p:spPr>
      </p:sp>
      <p:sp>
        <p:nvSpPr>
          <p:cNvPr name="AutoShape 3" id="3"/>
          <p:cNvSpPr/>
          <p:nvPr/>
        </p:nvSpPr>
        <p:spPr>
          <a:xfrm rot="0">
            <a:off x="6207930" y="2098675"/>
            <a:ext cx="3632844" cy="933464"/>
          </a:xfrm>
          <a:prstGeom prst="rect">
            <a:avLst/>
          </a:prstGeom>
          <a:solidFill>
            <a:srgbClr val="C71110"/>
          </a:solidFill>
        </p:spPr>
      </p:sp>
      <p:sp>
        <p:nvSpPr>
          <p:cNvPr name="AutoShape 4" id="4"/>
          <p:cNvSpPr/>
          <p:nvPr/>
        </p:nvSpPr>
        <p:spPr>
          <a:xfrm rot="0">
            <a:off x="9917193" y="2098675"/>
            <a:ext cx="3632844" cy="933464"/>
          </a:xfrm>
          <a:prstGeom prst="rect">
            <a:avLst/>
          </a:prstGeom>
          <a:solidFill>
            <a:srgbClr val="C71110"/>
          </a:solidFill>
        </p:spPr>
      </p:sp>
      <p:sp>
        <p:nvSpPr>
          <p:cNvPr name="AutoShape 5" id="5"/>
          <p:cNvSpPr/>
          <p:nvPr/>
        </p:nvSpPr>
        <p:spPr>
          <a:xfrm rot="0">
            <a:off x="13626456" y="2098675"/>
            <a:ext cx="3632844" cy="933464"/>
          </a:xfrm>
          <a:prstGeom prst="rect">
            <a:avLst/>
          </a:prstGeom>
          <a:solidFill>
            <a:srgbClr val="C71110"/>
          </a:solidFill>
        </p:spPr>
      </p:sp>
      <p:sp>
        <p:nvSpPr>
          <p:cNvPr name="AutoShape 6" id="6"/>
          <p:cNvSpPr/>
          <p:nvPr/>
        </p:nvSpPr>
        <p:spPr>
          <a:xfrm rot="0">
            <a:off x="1028700" y="3270263"/>
            <a:ext cx="16230600" cy="861711"/>
          </a:xfrm>
          <a:prstGeom prst="rect">
            <a:avLst/>
          </a:prstGeom>
          <a:solidFill>
            <a:srgbClr val="191919">
              <a:alpha val="4706"/>
            </a:srgbClr>
          </a:solidFill>
        </p:spPr>
      </p:sp>
      <p:sp>
        <p:nvSpPr>
          <p:cNvPr name="AutoShape 7" id="7"/>
          <p:cNvSpPr/>
          <p:nvPr/>
        </p:nvSpPr>
        <p:spPr>
          <a:xfrm rot="0">
            <a:off x="1028700" y="4479515"/>
            <a:ext cx="16230600" cy="861711"/>
          </a:xfrm>
          <a:prstGeom prst="rect">
            <a:avLst/>
          </a:prstGeom>
          <a:solidFill>
            <a:srgbClr val="191919">
              <a:alpha val="4706"/>
            </a:srgbClr>
          </a:solidFill>
        </p:spPr>
      </p:sp>
      <p:sp>
        <p:nvSpPr>
          <p:cNvPr name="AutoShape 8" id="8"/>
          <p:cNvSpPr/>
          <p:nvPr/>
        </p:nvSpPr>
        <p:spPr>
          <a:xfrm rot="0">
            <a:off x="1028700" y="5688767"/>
            <a:ext cx="16230600" cy="861711"/>
          </a:xfrm>
          <a:prstGeom prst="rect">
            <a:avLst/>
          </a:prstGeom>
          <a:solidFill>
            <a:srgbClr val="191919">
              <a:alpha val="4706"/>
            </a:srgbClr>
          </a:solidFill>
        </p:spPr>
      </p:sp>
      <p:sp>
        <p:nvSpPr>
          <p:cNvPr name="AutoShape 9" id="9"/>
          <p:cNvSpPr/>
          <p:nvPr/>
        </p:nvSpPr>
        <p:spPr>
          <a:xfrm rot="0">
            <a:off x="1028700" y="6898018"/>
            <a:ext cx="16230600" cy="861711"/>
          </a:xfrm>
          <a:prstGeom prst="rect">
            <a:avLst/>
          </a:prstGeom>
          <a:solidFill>
            <a:srgbClr val="191919">
              <a:alpha val="4706"/>
            </a:srgbClr>
          </a:solidFill>
        </p:spPr>
      </p:sp>
      <p:sp>
        <p:nvSpPr>
          <p:cNvPr name="AutoShape 10" id="10"/>
          <p:cNvSpPr/>
          <p:nvPr/>
        </p:nvSpPr>
        <p:spPr>
          <a:xfrm rot="0">
            <a:off x="1028700" y="8102630"/>
            <a:ext cx="16230600" cy="861711"/>
          </a:xfrm>
          <a:prstGeom prst="rect">
            <a:avLst/>
          </a:prstGeom>
          <a:solidFill>
            <a:srgbClr val="191919">
              <a:alpha val="4706"/>
            </a:srgbClr>
          </a:solidFill>
        </p:spPr>
      </p:sp>
      <p:sp>
        <p:nvSpPr>
          <p:cNvPr name="TextBox 11" id="11"/>
          <p:cNvSpPr txBox="true"/>
          <p:nvPr/>
        </p:nvSpPr>
        <p:spPr>
          <a:xfrm rot="0">
            <a:off x="2598860" y="682117"/>
            <a:ext cx="13090280" cy="11784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716"/>
              </a:lnSpc>
              <a:spcBef>
                <a:spcPct val="0"/>
              </a:spcBef>
            </a:pPr>
            <a:r>
              <a:rPr lang="en-US" b="true" sz="3600" spc="107">
                <a:solidFill>
                  <a:srgbClr val="191919"/>
                </a:solidFill>
                <a:latin typeface="Aileron Ultra-Bold"/>
                <a:ea typeface="Aileron Ultra-Bold"/>
                <a:cs typeface="Aileron Ultra-Bold"/>
                <a:sym typeface="Aileron Ultra-Bold"/>
              </a:rPr>
              <a:t>TARIFARIO MENSUAL DE JRD - CÁMARA DE COMERCIO INDUSTRIA Y TURISMO DE ÁNCASH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144577" y="2382717"/>
            <a:ext cx="1354090" cy="346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838"/>
              </a:lnSpc>
              <a:spcBef>
                <a:spcPct val="0"/>
              </a:spcBef>
            </a:pPr>
            <a:r>
              <a:rPr lang="en-US" b="true" sz="2200" spc="85">
                <a:solidFill>
                  <a:srgbClr val="191919"/>
                </a:solidFill>
                <a:latin typeface="IBM Plex Sans Bold"/>
                <a:ea typeface="IBM Plex Sans Bold"/>
                <a:cs typeface="IBM Plex Sans Bold"/>
                <a:sym typeface="IBM Plex Sans Bold"/>
              </a:rPr>
              <a:t>ESCALA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809353" y="2382717"/>
            <a:ext cx="3011473" cy="346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837"/>
              </a:lnSpc>
              <a:spcBef>
                <a:spcPct val="0"/>
              </a:spcBef>
            </a:pPr>
            <a:r>
              <a:rPr lang="en-US" b="true" sz="2199" spc="85">
                <a:solidFill>
                  <a:srgbClr val="FFFFFF"/>
                </a:solidFill>
                <a:latin typeface="IBM Plex Sans Bold"/>
                <a:ea typeface="IBM Plex Sans Bold"/>
                <a:cs typeface="IBM Plex Sans Bold"/>
                <a:sym typeface="IBM Plex Sans Bold"/>
              </a:rPr>
              <a:t>Cuantía de Contrato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6445837" y="2206504"/>
            <a:ext cx="3035476" cy="6987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37"/>
              </a:lnSpc>
            </a:pPr>
            <a:r>
              <a:rPr lang="en-US" b="true" sz="2199" spc="85">
                <a:solidFill>
                  <a:srgbClr val="FFFFFF"/>
                </a:solidFill>
                <a:latin typeface="IBM Plex Sans Bold"/>
                <a:ea typeface="IBM Plex Sans Bold"/>
                <a:cs typeface="IBM Plex Sans Bold"/>
                <a:sym typeface="IBM Plex Sans Bold"/>
              </a:rPr>
              <a:t>Tasa Administrativa</a:t>
            </a:r>
          </a:p>
          <a:p>
            <a:pPr algn="ctr" marL="0" indent="0" lvl="0">
              <a:lnSpc>
                <a:spcPts val="2837"/>
              </a:lnSpc>
              <a:spcBef>
                <a:spcPct val="0"/>
              </a:spcBef>
            </a:pPr>
            <a:r>
              <a:rPr lang="en-US" b="true" sz="2199" spc="85">
                <a:solidFill>
                  <a:srgbClr val="FFFFFF"/>
                </a:solidFill>
                <a:latin typeface="IBM Plex Sans Bold"/>
                <a:ea typeface="IBM Plex Sans Bold"/>
                <a:cs typeface="IBM Plex Sans Bold"/>
                <a:sym typeface="IBM Plex Sans Bold"/>
              </a:rPr>
              <a:t>Mensual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611397" y="3482044"/>
            <a:ext cx="210226" cy="371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A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7367904" y="3477656"/>
            <a:ext cx="131289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3,100 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611397" y="4741575"/>
            <a:ext cx="210226" cy="371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B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611397" y="5884151"/>
            <a:ext cx="210226" cy="371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C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611397" y="7100274"/>
            <a:ext cx="210226" cy="371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D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611397" y="8312180"/>
            <a:ext cx="210226" cy="371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E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0215877" y="2109540"/>
            <a:ext cx="3035476" cy="902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900" spc="74">
                <a:solidFill>
                  <a:srgbClr val="FFFFFF"/>
                </a:solidFill>
                <a:latin typeface="IBM Plex Sans Bold"/>
                <a:ea typeface="IBM Plex Sans Bold"/>
                <a:cs typeface="IBM Plex Sans Bold"/>
                <a:sym typeface="IBM Plex Sans Bold"/>
              </a:rPr>
              <a:t>Honorarios de JRD</a:t>
            </a:r>
          </a:p>
          <a:p>
            <a:pPr algn="ctr">
              <a:lnSpc>
                <a:spcPts val="2451"/>
              </a:lnSpc>
            </a:pPr>
            <a:r>
              <a:rPr lang="en-US" b="true" sz="1900" spc="74">
                <a:solidFill>
                  <a:srgbClr val="FFFFFF"/>
                </a:solidFill>
                <a:latin typeface="IBM Plex Sans Bold"/>
                <a:ea typeface="IBM Plex Sans Bold"/>
                <a:cs typeface="IBM Plex Sans Bold"/>
                <a:sym typeface="IBM Plex Sans Bold"/>
              </a:rPr>
              <a:t>Único Miembro</a:t>
            </a:r>
          </a:p>
          <a:p>
            <a:pPr algn="ctr" marL="0" indent="0" lvl="0">
              <a:lnSpc>
                <a:spcPts val="2451"/>
              </a:lnSpc>
              <a:spcBef>
                <a:spcPct val="0"/>
              </a:spcBef>
            </a:pPr>
            <a:r>
              <a:rPr lang="en-US" b="true" sz="1900" spc="74">
                <a:solidFill>
                  <a:srgbClr val="FFFFFF"/>
                </a:solidFill>
                <a:latin typeface="IBM Plex Sans Bold"/>
                <a:ea typeface="IBM Plex Sans Bold"/>
                <a:cs typeface="IBM Plex Sans Bold"/>
                <a:sym typeface="IBM Plex Sans Bold"/>
              </a:rPr>
              <a:t>Mensual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13925140" y="2109540"/>
            <a:ext cx="3035476" cy="9022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b="true" sz="1900" spc="74">
                <a:solidFill>
                  <a:srgbClr val="FFFFFF"/>
                </a:solidFill>
                <a:latin typeface="IBM Plex Sans Bold"/>
                <a:ea typeface="IBM Plex Sans Bold"/>
                <a:cs typeface="IBM Plex Sans Bold"/>
                <a:sym typeface="IBM Plex Sans Bold"/>
              </a:rPr>
              <a:t>Honorarios de JRD</a:t>
            </a:r>
          </a:p>
          <a:p>
            <a:pPr algn="ctr">
              <a:lnSpc>
                <a:spcPts val="2451"/>
              </a:lnSpc>
            </a:pPr>
            <a:r>
              <a:rPr lang="en-US" b="true" sz="1900" spc="74">
                <a:solidFill>
                  <a:srgbClr val="FFFFFF"/>
                </a:solidFill>
                <a:latin typeface="IBM Plex Sans Bold"/>
                <a:ea typeface="IBM Plex Sans Bold"/>
                <a:cs typeface="IBM Plex Sans Bold"/>
                <a:sym typeface="IBM Plex Sans Bold"/>
              </a:rPr>
              <a:t>Tres Miembros</a:t>
            </a:r>
          </a:p>
          <a:p>
            <a:pPr algn="ctr" marL="0" indent="0" lvl="0">
              <a:lnSpc>
                <a:spcPts val="2451"/>
              </a:lnSpc>
              <a:spcBef>
                <a:spcPct val="0"/>
              </a:spcBef>
            </a:pPr>
            <a:r>
              <a:rPr lang="en-US" b="true" sz="1900" spc="74">
                <a:solidFill>
                  <a:srgbClr val="FFFFFF"/>
                </a:solidFill>
                <a:latin typeface="IBM Plex Sans Bold"/>
                <a:ea typeface="IBM Plex Sans Bold"/>
                <a:cs typeface="IBM Plex Sans Bold"/>
                <a:sym typeface="IBM Plex Sans Bold"/>
              </a:rPr>
              <a:t>Mensual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2947476" y="3482044"/>
            <a:ext cx="2909856" cy="371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H</a:t>
            </a: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asta S/. 40'000,000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3341441" y="4498142"/>
            <a:ext cx="2032230" cy="752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 </a:t>
            </a: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40'000,001 -</a:t>
            </a:r>
          </a:p>
          <a:p>
            <a:pPr algn="ctr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 70'000,000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3341441" y="5731751"/>
            <a:ext cx="2032230" cy="752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 7</a:t>
            </a: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0'000,001 -</a:t>
            </a:r>
          </a:p>
          <a:p>
            <a:pPr algn="ctr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 </a:t>
            </a: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100'000,000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256509" y="6921953"/>
            <a:ext cx="2117161" cy="752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 10</a:t>
            </a: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0'000,001-</a:t>
            </a:r>
          </a:p>
          <a:p>
            <a:pPr algn="ctr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 150'000,000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032931" y="8102630"/>
            <a:ext cx="2564317" cy="752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 15</a:t>
            </a:r>
            <a:r>
              <a:rPr lang="en-US" sz="2000" spc="100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0'000,001 a más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7367904" y="4684254"/>
            <a:ext cx="131289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3,500 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7367904" y="5917863"/>
            <a:ext cx="131289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4,000 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7367904" y="7085408"/>
            <a:ext cx="131289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4,500 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7367904" y="8288742"/>
            <a:ext cx="131289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5,000 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1077167" y="3481091"/>
            <a:ext cx="131289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7,500 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0985962" y="4687689"/>
            <a:ext cx="149530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11,500 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0985962" y="5917863"/>
            <a:ext cx="149530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12,500 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0985962" y="7102928"/>
            <a:ext cx="149530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16,500 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0985962" y="8288742"/>
            <a:ext cx="149530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18,000 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4740828" y="3477656"/>
            <a:ext cx="1404101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11,000 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4695225" y="4684254"/>
            <a:ext cx="149530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19,500 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4695225" y="5917863"/>
            <a:ext cx="149530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22,000 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4649623" y="7085408"/>
            <a:ext cx="149530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25,000 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14649623" y="8288742"/>
            <a:ext cx="1495306" cy="382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99"/>
              </a:lnSpc>
            </a:pP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S/.</a:t>
            </a:r>
            <a:r>
              <a:rPr lang="en-US" sz="2199" spc="109">
                <a:solidFill>
                  <a:srgbClr val="191919"/>
                </a:solidFill>
                <a:latin typeface="Aileron"/>
                <a:ea typeface="Aileron"/>
                <a:cs typeface="Aileron"/>
                <a:sym typeface="Aileron"/>
              </a:rPr>
              <a:t> 28,000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DAGx2X5wM94</dc:identifier>
  <dcterms:modified xsi:type="dcterms:W3CDTF">2011-08-01T06:04:30Z</dcterms:modified>
  <cp:revision>1</cp:revision>
  <dc:title>Azul y Blanco Cuadro Comparativo Presentación</dc:title>
</cp:coreProperties>
</file>